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6" r:id="rId3"/>
    <p:sldId id="257" r:id="rId4"/>
    <p:sldId id="333" r:id="rId5"/>
    <p:sldId id="276" r:id="rId6"/>
    <p:sldId id="337" r:id="rId7"/>
    <p:sldId id="341" r:id="rId8"/>
    <p:sldId id="334" r:id="rId9"/>
    <p:sldId id="260" r:id="rId10"/>
    <p:sldId id="336" r:id="rId11"/>
    <p:sldId id="262" r:id="rId12"/>
    <p:sldId id="342" r:id="rId13"/>
    <p:sldId id="340" r:id="rId14"/>
    <p:sldId id="33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E92B-E38F-432F-AA23-BBE0B36CB54C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E469-F8CA-4891-89FB-D9FD6E20E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4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60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6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5D531-A55C-4ED8-9209-4CDEA60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28A872-17F2-4CE4-B26A-83341BD1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7EB488-F6D9-410B-9308-DBFD796D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19BF4-B025-49A2-B011-A581449D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1358D7-65E4-4696-8D0D-498C881A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28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D10AD6-F654-4A33-B01C-665C756A8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7418B1-3A04-4D3E-81BA-5B547453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940A3-9949-4804-8E3F-28AF79C3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87B6-B536-4AFA-8BE3-F1DD4DA3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023A4-B9F2-47BB-8EC7-33C02B64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91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10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06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6194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93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75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3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8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1507B-354A-431B-9922-8E9F6C0D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E08001-D4E8-4719-86AD-9FEDFDE6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36EBCC-9752-4DE7-B9A2-6BF7CEB7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06D62-A9E1-4E58-8959-878DF875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370C4-D01D-4516-A322-D1C86A85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1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52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3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C21E0-C463-4C7F-AC3A-E448265E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7A10A6-7BE8-416D-B5EC-6BF2AB34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A5B691-4F03-490F-B809-6D5BCBC9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6191E1-9C2A-458F-BC0C-FB506878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2DDDB-B2D4-45A8-B400-0F9F4D1C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0B385-3EBE-4A18-B800-880A9B13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02F5A-4640-404E-B11A-31803B4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59EFCA-C250-47C2-BBA6-509B0066F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ABCFF-741C-46F7-8976-2B8D9251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63E0C4-023C-494A-86D5-4F07CD1C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ED97C0-9740-41D3-82A5-3624C053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5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798DE-AF5C-40E5-9A5F-C167C406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E604FF-C62D-44BB-A38C-FEFA2B6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C0F91C-00ED-4DF0-9E13-EC4AD96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D24B20-F023-4056-83CE-82E18F129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9B18EB-91F6-40CE-8D82-8E3D0A8DD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9E67EE-8A54-4FB3-9974-2980F9EB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1882B1-A6D7-4BCE-8558-55AD4C35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017CA-BC49-45FF-BBA9-96AFA58E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1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3A91A-EDF3-4453-AE3A-FC071CF4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3CC58F-EEC4-448F-A6A7-9CB663DC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219C3C-9493-43EC-AF65-1243254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129DB4-A7C0-4098-A09E-89349E5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09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0ADCD4-958A-47EC-A7EF-4160409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8432E9-5D12-47EE-9766-C50FF838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B8A3C6-FFB3-40A6-91BF-A5BE26F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3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8E80-96D8-49E3-B9BA-363888A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FD7FCA-93F8-4AA2-8E82-6856CB87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1B3C7-1FA9-4498-BA10-979D598E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518BB8-AF31-4CD0-80A1-1B31307C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02C8C9-0D98-4A06-A9C8-67FCE128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984433-D8B5-4A2A-871E-383B8256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7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6310-507D-4D2C-A496-8C30B19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B9D5D6-2FDD-4FE0-B153-5D1223AF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D429CB-8765-4431-A7DB-9D8AF7D9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77860E-DD3E-48E7-A220-FAE71D3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DC293B-5F94-4003-A265-C57FDC9F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23A355-DD9A-49A3-8622-3DCB0AC0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3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26-2-2021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Draaiboek van de Bijeenkomst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8D492D-27D4-4EBD-B72A-AACA234FE776}"/>
              </a:ext>
            </a:extLst>
          </p:cNvPr>
          <p:cNvSpPr txBox="1"/>
          <p:nvPr/>
        </p:nvSpPr>
        <p:spPr>
          <a:xfrm>
            <a:off x="2863850" y="3058418"/>
            <a:ext cx="7512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Vorm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Programma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Programma sluit aan bij doel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Randvoorwaarden goed geregeld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Organisatie van de bijeenkomst goed geregeld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C23EB1-2B4F-4BBC-A4EF-48015F926CB3}"/>
              </a:ext>
            </a:extLst>
          </p:cNvPr>
          <p:cNvSpPr/>
          <p:nvPr/>
        </p:nvSpPr>
        <p:spPr>
          <a:xfrm>
            <a:off x="838200" y="1605558"/>
            <a:ext cx="32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Live event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B143ED-8B23-4F51-8AEA-7BF954C4E5EF}"/>
              </a:ext>
            </a:extLst>
          </p:cNvPr>
          <p:cNvSpPr/>
          <p:nvPr/>
        </p:nvSpPr>
        <p:spPr>
          <a:xfrm>
            <a:off x="7336546" y="1605558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Online event </a:t>
            </a:r>
          </a:p>
        </p:txBody>
      </p:sp>
    </p:spTree>
    <p:extLst>
      <p:ext uri="{BB962C8B-B14F-4D97-AF65-F5344CB8AC3E}">
        <p14:creationId xmlns:p14="http://schemas.microsoft.com/office/powerpoint/2010/main" val="6901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Draaiboek van de Bijeenkomst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8D492D-27D4-4EBD-B72A-AACA234FE776}"/>
              </a:ext>
            </a:extLst>
          </p:cNvPr>
          <p:cNvSpPr txBox="1"/>
          <p:nvPr/>
        </p:nvSpPr>
        <p:spPr>
          <a:xfrm>
            <a:off x="1350628" y="3058418"/>
            <a:ext cx="9025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communicatieplan gemaakt voor de activiteit met daarin een planning, subdoelen en diverse middelen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een gepaste, digitale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/>
              <a:t>Er is een platform gekozen om de doelgroep te bereiken voor de activiteit en voor erna.</a:t>
            </a:r>
            <a:endParaRPr lang="nl-NL" sz="24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C23EB1-2B4F-4BBC-A4EF-48015F926CB3}"/>
              </a:ext>
            </a:extLst>
          </p:cNvPr>
          <p:cNvSpPr/>
          <p:nvPr/>
        </p:nvSpPr>
        <p:spPr>
          <a:xfrm>
            <a:off x="838200" y="1605558"/>
            <a:ext cx="32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Live event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B143ED-8B23-4F51-8AEA-7BF954C4E5EF}"/>
              </a:ext>
            </a:extLst>
          </p:cNvPr>
          <p:cNvSpPr/>
          <p:nvPr/>
        </p:nvSpPr>
        <p:spPr>
          <a:xfrm>
            <a:off x="7336546" y="1605558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Online event </a:t>
            </a:r>
          </a:p>
        </p:txBody>
      </p:sp>
    </p:spTree>
    <p:extLst>
      <p:ext uri="{BB962C8B-B14F-4D97-AF65-F5344CB8AC3E}">
        <p14:creationId xmlns:p14="http://schemas.microsoft.com/office/powerpoint/2010/main" val="135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van de Bijeenkomst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342559-7E59-4AD6-B535-E2918827C88F}"/>
              </a:ext>
            </a:extLst>
          </p:cNvPr>
          <p:cNvSpPr txBox="1"/>
          <p:nvPr/>
        </p:nvSpPr>
        <p:spPr>
          <a:xfrm>
            <a:off x="838199" y="2244686"/>
            <a:ext cx="10377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communicatieplan gemaakt voor de activiteit met daarin een planning, subdoelen en diverse middelen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gepaste, digitale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platform gekozen om de doelgroep te bereiken voor de activiteit en voor erna.</a:t>
            </a:r>
          </a:p>
        </p:txBody>
      </p:sp>
    </p:spTree>
    <p:extLst>
      <p:ext uri="{BB962C8B-B14F-4D97-AF65-F5344CB8AC3E}">
        <p14:creationId xmlns:p14="http://schemas.microsoft.com/office/powerpoint/2010/main" val="25235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D87452C7-9233-4C1F-9E1F-F5D1E14D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711" y="1623645"/>
            <a:ext cx="5796094" cy="38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533770-AD6F-4D54-9275-30DB5C1D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2" y="1663117"/>
            <a:ext cx="5007339" cy="3811588"/>
          </a:xfrm>
        </p:spPr>
        <p:txBody>
          <a:bodyPr/>
          <a:lstStyle/>
          <a:p>
            <a:r>
              <a:rPr lang="nl-NL" dirty="0"/>
              <a:t>Pyramide van betrokkenheid (engagement) van Gideon </a:t>
            </a:r>
            <a:r>
              <a:rPr lang="nl-NL" dirty="0" err="1"/>
              <a:t>Rosenblatt</a:t>
            </a:r>
            <a:r>
              <a:rPr lang="nl-NL" dirty="0"/>
              <a:t> (2010)   </a:t>
            </a: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416B1CA-3A8C-41BE-ACBC-04C85C472842}"/>
              </a:ext>
            </a:extLst>
          </p:cNvPr>
          <p:cNvSpPr txBox="1">
            <a:spLocks/>
          </p:cNvSpPr>
          <p:nvPr/>
        </p:nvSpPr>
        <p:spPr bwMode="auto">
          <a:xfrm>
            <a:off x="125745" y="4152529"/>
            <a:ext cx="6645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3F32A3-B69A-421E-8340-8D3FF5F4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2" y="-356845"/>
            <a:ext cx="6399911" cy="1600200"/>
          </a:xfrm>
        </p:spPr>
        <p:txBody>
          <a:bodyPr/>
          <a:lstStyle/>
          <a:p>
            <a:r>
              <a:rPr lang="nl-NL" dirty="0"/>
              <a:t>Betrokkenheid van de doelgroep</a:t>
            </a:r>
          </a:p>
        </p:txBody>
      </p:sp>
    </p:spTree>
    <p:extLst>
      <p:ext uri="{BB962C8B-B14F-4D97-AF65-F5344CB8AC3E}">
        <p14:creationId xmlns:p14="http://schemas.microsoft.com/office/powerpoint/2010/main" val="3318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Projectmanagement &amp; research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4" y="1712880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Stakeholderanalyse/ Doelgroep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Krachtenveldanalyse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Projectvaardigheden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Communicatie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Pyramide van betrokkenheid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683C50-DE0C-4708-9834-2B949DF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Vandaag..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EC12BF3-8DBF-40BA-9E6E-A932F5F7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10:00	Start, doelgroep, stakeholders en 	communicatieplan.</a:t>
            </a:r>
          </a:p>
          <a:p>
            <a:r>
              <a:rPr lang="nl-NL" dirty="0"/>
              <a:t>10:30	Werken projecten, Thomas en 	Gerjan bellen: projectplan en 	stakeholderanalyse</a:t>
            </a:r>
          </a:p>
          <a:p>
            <a:r>
              <a:rPr lang="nl-NL" dirty="0"/>
              <a:t>11:00	Pauze</a:t>
            </a:r>
          </a:p>
          <a:p>
            <a:r>
              <a:rPr lang="nl-NL" dirty="0"/>
              <a:t>12:15	Pauze</a:t>
            </a:r>
          </a:p>
          <a:p>
            <a:r>
              <a:rPr lang="nl-NL" dirty="0"/>
              <a:t>13:45	Weekend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Wat te doen Vandaag - Videos | Facebook">
            <a:extLst>
              <a:ext uri="{FF2B5EF4-FFF2-40B4-BE49-F238E27FC236}">
                <a16:creationId xmlns:a16="http://schemas.microsoft.com/office/drawing/2014/main" id="{BC767034-3869-431F-BA5B-BA6BF23E5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1610678"/>
            <a:ext cx="3348355" cy="33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Projectmanagement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FA2AF7-08FD-49E5-B03C-E4B64CFEE31D}"/>
              </a:ext>
            </a:extLst>
          </p:cNvPr>
          <p:cNvSpPr txBox="1"/>
          <p:nvPr/>
        </p:nvSpPr>
        <p:spPr>
          <a:xfrm>
            <a:off x="436228" y="1518436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LA 1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 &amp; 5: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6, 7 &amp; 8: uitvoeren van de werving en verder voorbereiden van de 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8EC60-D1CC-4C67-BBDC-D8068B37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/>
              <a:t>Golden </a:t>
            </a:r>
            <a:r>
              <a:rPr lang="nl-NL" dirty="0" err="1"/>
              <a:t>Circle</a:t>
            </a:r>
            <a:endParaRPr lang="nl-NL" dirty="0"/>
          </a:p>
        </p:txBody>
      </p:sp>
      <p:pic>
        <p:nvPicPr>
          <p:cNvPr id="2054" name="Picture 6" descr="Zo verbeter je de Digitale communicatie | Digital Growth Agency">
            <a:extLst>
              <a:ext uri="{FF2B5EF4-FFF2-40B4-BE49-F238E27FC236}">
                <a16:creationId xmlns:a16="http://schemas.microsoft.com/office/drawing/2014/main" id="{0C1881F8-EDA4-40D4-9C0D-7EDA98D26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9" y="1128126"/>
            <a:ext cx="5807242" cy="4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945596F3-59A6-4E35-A6C5-089E388A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605">
            <a:off x="3117934" y="3033809"/>
            <a:ext cx="2721780" cy="21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8EC60-D1CC-4C67-BBDC-D8068B37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88209" cy="1600200"/>
          </a:xfrm>
        </p:spPr>
        <p:txBody>
          <a:bodyPr/>
          <a:lstStyle/>
          <a:p>
            <a:r>
              <a:rPr lang="nl-NL" sz="4400" dirty="0"/>
              <a:t>Stappen fase 2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20D3CD-352B-4F2E-AAAB-BC7F0AE7F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539104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2400" dirty="0"/>
              <a:t>Doelgroep bepalen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Online / offline bijeenkomst  (incl. draaiboek)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Communicatieplan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AIDA | klant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Identiteitsmodel van </a:t>
            </a:r>
            <a:r>
              <a:rPr lang="nl-NL" sz="2000" dirty="0" err="1"/>
              <a:t>Birkigt</a:t>
            </a:r>
            <a:r>
              <a:rPr lang="nl-NL" sz="2000" dirty="0"/>
              <a:t> &amp; </a:t>
            </a:r>
            <a:r>
              <a:rPr lang="nl-NL" sz="2000" dirty="0" err="1"/>
              <a:t>Stadler</a:t>
            </a:r>
            <a:r>
              <a:rPr lang="nl-NL" sz="2000" dirty="0"/>
              <a:t>  | organisatie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Werving van community </a:t>
            </a:r>
          </a:p>
          <a:p>
            <a:endParaRPr lang="nl-NL" sz="2400" dirty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4337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8A8407-59DA-4ADB-85DE-E7AFA65B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Bepalen doelgroep</a:t>
            </a:r>
          </a:p>
        </p:txBody>
      </p:sp>
      <p:pic>
        <p:nvPicPr>
          <p:cNvPr id="7" name="Picture 4" descr="Doelgroep van de campagne – Communicatie KC">
            <a:extLst>
              <a:ext uri="{FF2B5EF4-FFF2-40B4-BE49-F238E27FC236}">
                <a16:creationId xmlns:a16="http://schemas.microsoft.com/office/drawing/2014/main" id="{EED72EC3-FD75-4899-8275-D73F3B95A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0351"/>
            <a:ext cx="10515600" cy="19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47F5FDC-094C-45BD-B600-D6E3EAB64F91}"/>
              </a:ext>
            </a:extLst>
          </p:cNvPr>
          <p:cNvSpPr txBox="1"/>
          <p:nvPr/>
        </p:nvSpPr>
        <p:spPr>
          <a:xfrm>
            <a:off x="3674377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Stakeholders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D24F6B-FDEF-43EB-9BCE-6324C929DA63}"/>
              </a:ext>
            </a:extLst>
          </p:cNvPr>
          <p:cNvSpPr txBox="1"/>
          <p:nvPr/>
        </p:nvSpPr>
        <p:spPr>
          <a:xfrm>
            <a:off x="6235819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Stakeholderanalyse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6417FF-BBBA-4DE1-A11F-1B41C6037B81}"/>
              </a:ext>
            </a:extLst>
          </p:cNvPr>
          <p:cNvSpPr txBox="1"/>
          <p:nvPr/>
        </p:nvSpPr>
        <p:spPr>
          <a:xfrm>
            <a:off x="8797261" y="474816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Doelgroep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1EE01-DB41-40EC-8D93-3679240314B0}"/>
              </a:ext>
            </a:extLst>
          </p:cNvPr>
          <p:cNvSpPr txBox="1"/>
          <p:nvPr/>
        </p:nvSpPr>
        <p:spPr>
          <a:xfrm>
            <a:off x="901819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C000"/>
                </a:solidFill>
              </a:rPr>
              <a:t>Fase 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C56C51-3D01-4A01-96AC-7D26F67D839B}"/>
              </a:ext>
            </a:extLst>
          </p:cNvPr>
          <p:cNvSpPr txBox="1"/>
          <p:nvPr/>
        </p:nvSpPr>
        <p:spPr>
          <a:xfrm>
            <a:off x="3674376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Fase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49B035F-84B5-4442-8E5B-6DA6C4BCAC05}"/>
              </a:ext>
            </a:extLst>
          </p:cNvPr>
          <p:cNvSpPr txBox="1"/>
          <p:nvPr/>
        </p:nvSpPr>
        <p:spPr>
          <a:xfrm>
            <a:off x="8797261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Fase 3 en 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8088D07-AF36-44B4-8454-55E4725AC523}"/>
              </a:ext>
            </a:extLst>
          </p:cNvPr>
          <p:cNvSpPr txBox="1"/>
          <p:nvPr/>
        </p:nvSpPr>
        <p:spPr>
          <a:xfrm>
            <a:off x="6235819" y="217411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Fase 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33AB10-C2B7-4714-BD3F-FFEA422C49F5}"/>
              </a:ext>
            </a:extLst>
          </p:cNvPr>
          <p:cNvSpPr txBox="1"/>
          <p:nvPr/>
        </p:nvSpPr>
        <p:spPr>
          <a:xfrm>
            <a:off x="901818" y="4744284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Vooronderzoek</a:t>
            </a:r>
          </a:p>
        </p:txBody>
      </p:sp>
    </p:spTree>
    <p:extLst>
      <p:ext uri="{BB962C8B-B14F-4D97-AF65-F5344CB8AC3E}">
        <p14:creationId xmlns:p14="http://schemas.microsoft.com/office/powerpoint/2010/main" val="36216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1431B-E079-4D26-B440-E152AA0F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1217"/>
          </a:xfrm>
        </p:spPr>
        <p:txBody>
          <a:bodyPr/>
          <a:lstStyle/>
          <a:p>
            <a:r>
              <a:rPr lang="nl-NL" dirty="0"/>
              <a:t>Stakeholderanalyse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09A54D-8506-4E73-BDB3-34BCB2571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822"/>
            <a:ext cx="3932237" cy="4561166"/>
          </a:xfrm>
        </p:spPr>
        <p:txBody>
          <a:bodyPr/>
          <a:lstStyle/>
          <a:p>
            <a:r>
              <a:rPr lang="nl-NL" sz="2400" dirty="0"/>
              <a:t>Invloed tegen het belang</a:t>
            </a:r>
          </a:p>
          <a:p>
            <a:endParaRPr lang="nl-NL" sz="2400" dirty="0"/>
          </a:p>
        </p:txBody>
      </p:sp>
      <p:pic>
        <p:nvPicPr>
          <p:cNvPr id="8194" name="Picture 2" descr="House of Control">
            <a:extLst>
              <a:ext uri="{FF2B5EF4-FFF2-40B4-BE49-F238E27FC236}">
                <a16:creationId xmlns:a16="http://schemas.microsoft.com/office/drawing/2014/main" id="{E6845DF0-41C8-4D33-BF32-8E19C24CD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6" y="287873"/>
            <a:ext cx="10055978" cy="67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A80CBD-CB22-4DC6-A309-D07D264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van een krachtenveldanalyse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D5BC0A-8C16-45D8-98A9-951CD4D8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Je kiest een project (opdrachtgever)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een lijst van actoren, hierbij gaat het om personen</a:t>
            </a:r>
          </a:p>
          <a:p>
            <a:pPr marL="285750" indent="-285750">
              <a:buFontTx/>
              <a:buChar char="-"/>
            </a:pPr>
            <a:r>
              <a:rPr lang="nl-NL" dirty="0"/>
              <a:t>Geef iedereen een kleur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Positief = groen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Neutraal = blauw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Negatief = rood</a:t>
            </a:r>
          </a:p>
          <a:p>
            <a:pPr marL="285750" indent="-285750">
              <a:buFontTx/>
              <a:buChar char="-"/>
            </a:pPr>
            <a:r>
              <a:rPr lang="nl-NL" dirty="0"/>
              <a:t>Zal deze persoon extra inspanning doen als het project tegen zit of hoopt de persoon dat het project wordt stilgelegd.</a:t>
            </a:r>
          </a:p>
          <a:p>
            <a:pPr marL="285750" indent="-285750">
              <a:buFontTx/>
              <a:buChar char="-"/>
            </a:pPr>
            <a:r>
              <a:rPr lang="nl-NL" dirty="0"/>
              <a:t>Teken een grote cirkel en geef iedereen een plek in het krachtenveld.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ABDB93A0-0D49-450A-A349-DF2B06226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0" t="26901" r="62357" b="22756"/>
          <a:stretch/>
        </p:blipFill>
        <p:spPr>
          <a:xfrm>
            <a:off x="5183188" y="1440283"/>
            <a:ext cx="6172200" cy="3967909"/>
          </a:xfrm>
        </p:spPr>
      </p:pic>
    </p:spTree>
    <p:extLst>
      <p:ext uri="{BB962C8B-B14F-4D97-AF65-F5344CB8AC3E}">
        <p14:creationId xmlns:p14="http://schemas.microsoft.com/office/powerpoint/2010/main" val="955207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ADF14-21FA-442C-899F-21CAE95C4997}"/>
</file>

<file path=customXml/itemProps2.xml><?xml version="1.0" encoding="utf-8"?>
<ds:datastoreItem xmlns:ds="http://schemas.openxmlformats.org/officeDocument/2006/customXml" ds:itemID="{55F948FC-70B3-477F-AF86-E5221C8C3134}"/>
</file>

<file path=customXml/itemProps3.xml><?xml version="1.0" encoding="utf-8"?>
<ds:datastoreItem xmlns:ds="http://schemas.openxmlformats.org/officeDocument/2006/customXml" ds:itemID="{B90684ED-4CCB-433C-A072-521E7F41F2E4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667</Words>
  <Application>Microsoft Office PowerPoint</Application>
  <PresentationFormat>Breedbeeld</PresentationFormat>
  <Paragraphs>116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Kantoorthema</vt:lpstr>
      <vt:lpstr>Thema1</vt:lpstr>
      <vt:lpstr>PowerPoint-presentatie</vt:lpstr>
      <vt:lpstr>Projectmanagement &amp; research</vt:lpstr>
      <vt:lpstr>Vandaag..</vt:lpstr>
      <vt:lpstr>Projectmanagement</vt:lpstr>
      <vt:lpstr>Golden Circle</vt:lpstr>
      <vt:lpstr>Stappen fase 2</vt:lpstr>
      <vt:lpstr>Bepalen doelgroep</vt:lpstr>
      <vt:lpstr>Stakeholderanalyse</vt:lpstr>
      <vt:lpstr>Stappen van een krachtenveldanalyse</vt:lpstr>
      <vt:lpstr>Draaiboek van de Bijeenkomst</vt:lpstr>
      <vt:lpstr>Draaiboek van de Bijeenkomst</vt:lpstr>
      <vt:lpstr>Communicatieplan van de Bijeenkomst</vt:lpstr>
      <vt:lpstr>Betrokkenheid van de doelgroep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7</cp:revision>
  <dcterms:created xsi:type="dcterms:W3CDTF">2021-02-26T07:48:37Z</dcterms:created>
  <dcterms:modified xsi:type="dcterms:W3CDTF">2021-02-26T08:55:33Z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